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8FE"/>
    <a:srgbClr val="2F9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5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1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4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3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0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6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0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6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4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1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BCE5-BD1B-41C3-9410-CAA9F4610ED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C3536-C37A-4963-813E-C016A724A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1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ls.dlsoffice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52;p33">
            <a:extLst>
              <a:ext uri="{FF2B5EF4-FFF2-40B4-BE49-F238E27FC236}">
                <a16:creationId xmlns:a16="http://schemas.microsoft.com/office/drawing/2014/main" id="{8621A5FB-8661-4AE4-9D68-01D2BC644363}"/>
              </a:ext>
            </a:extLst>
          </p:cNvPr>
          <p:cNvSpPr txBox="1">
            <a:spLocks/>
          </p:cNvSpPr>
          <p:nvPr/>
        </p:nvSpPr>
        <p:spPr>
          <a:xfrm>
            <a:off x="715119" y="5200428"/>
            <a:ext cx="5521884" cy="40238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da-DK" sz="14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Oplægsholdere</a:t>
            </a: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0000"/>
              </a:lnSpc>
            </a:pPr>
            <a:endParaRPr lang="da-DK" sz="12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Radiologer: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Overlæge og Ph.d. Stefan Harders, AUH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Overlæge og Ph.d.  Michael Bruun Andersen, Herlev-Gentofte Hospital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Læge og Ph.d. Pia Iben Pietersen , OUH</a:t>
            </a:r>
          </a:p>
          <a:p>
            <a:pPr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Lungemedicinere: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Overlæge Arman Arshad, OUH (kursusleder)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Ph.d. studerende, læge Amanda Dandanell Juul, OUH</a:t>
            </a:r>
          </a:p>
          <a:p>
            <a:pPr marL="182563"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Thoraxkirurg:</a:t>
            </a: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Overlæge Kåre Hornbech, Rigshospitalet</a:t>
            </a:r>
          </a:p>
          <a:p>
            <a:pPr algn="l">
              <a:lnSpc>
                <a:spcPct val="100000"/>
              </a:lnSpc>
            </a:pPr>
            <a:endParaRPr lang="da-DK" sz="12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Patolog: </a:t>
            </a: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Cheflæge og Ph.d. Tina Green, OUH</a:t>
            </a:r>
          </a:p>
          <a:p>
            <a:pPr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Nuklearmediciner:</a:t>
            </a:r>
          </a:p>
          <a:p>
            <a:pPr marL="182563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Overlæge Anne Lerberg Nielsen, OUH</a:t>
            </a:r>
          </a:p>
          <a:p>
            <a:pPr marL="182563"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152;p33">
            <a:extLst>
              <a:ext uri="{FF2B5EF4-FFF2-40B4-BE49-F238E27FC236}">
                <a16:creationId xmlns:a16="http://schemas.microsoft.com/office/drawing/2014/main" id="{F844C50A-5A6D-4B83-B0FF-0581C1116980}"/>
              </a:ext>
            </a:extLst>
          </p:cNvPr>
          <p:cNvSpPr txBox="1">
            <a:spLocks/>
          </p:cNvSpPr>
          <p:nvPr/>
        </p:nvSpPr>
        <p:spPr>
          <a:xfrm>
            <a:off x="0" y="8819147"/>
            <a:ext cx="6858000" cy="1086853"/>
          </a:xfrm>
          <a:prstGeom prst="rect">
            <a:avLst/>
          </a:prstGeom>
          <a:solidFill>
            <a:srgbClr val="8CC8FE"/>
          </a:solidFill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200" b="1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Praktiske</a:t>
            </a:r>
            <a:r>
              <a:rPr lang="en-US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informationer</a:t>
            </a:r>
            <a:r>
              <a:rPr lang="en-US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Forplejning: Morgenmad, frokost, eftermiddagskaffe </a:t>
            </a:r>
            <a:r>
              <a:rPr lang="en-US" sz="12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kage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Pris: </a:t>
            </a:r>
            <a:r>
              <a:rPr lang="en-US" sz="1200" dirty="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kr. (300 kr. For DLS-</a:t>
            </a:r>
            <a:r>
              <a:rPr lang="en-US" sz="1200" dirty="0" err="1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medlemmer</a:t>
            </a:r>
            <a:r>
              <a:rPr lang="en-US" sz="1200" dirty="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indbetales først </a:t>
            </a:r>
            <a:r>
              <a:rPr lang="en-US" sz="12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når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tilmelding er bekræftet </a:t>
            </a:r>
            <a:r>
              <a:rPr lang="en-US" sz="12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Reg. </a:t>
            </a:r>
            <a:r>
              <a:rPr lang="en-US" sz="12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konto</a:t>
            </a:r>
            <a:r>
              <a:rPr lang="en-US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nr: 4183 - 0005425298</a:t>
            </a:r>
          </a:p>
          <a:p>
            <a:pPr>
              <a:lnSpc>
                <a:spcPct val="100000"/>
              </a:lnSpc>
            </a:pPr>
            <a:r>
              <a:rPr lang="en-US" sz="1200" b="1" dirty="0" err="1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Tilmelding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senest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15. </a:t>
            </a:r>
            <a:r>
              <a:rPr lang="en-US" sz="1200" b="1" dirty="0" err="1" smtClean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</a:t>
            </a:r>
            <a:r>
              <a:rPr lang="en-US" sz="1200" b="1" dirty="0" smtClean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en-US" sz="1200" b="1" dirty="0" err="1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dls.dlsoffice@gmail.com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(50 </a:t>
            </a:r>
            <a:r>
              <a:rPr lang="en-US" sz="1200" b="1" dirty="0" err="1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pladser</a:t>
            </a:r>
            <a:r>
              <a:rPr lang="en-US" sz="1200" b="1" dirty="0">
                <a:solidFill>
                  <a:srgbClr val="FF000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959FB64-233E-4376-B3B2-66DB7D348BB8}"/>
              </a:ext>
            </a:extLst>
          </p:cNvPr>
          <p:cNvSpPr txBox="1"/>
          <p:nvPr/>
        </p:nvSpPr>
        <p:spPr>
          <a:xfrm>
            <a:off x="445914" y="296382"/>
            <a:ext cx="60602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a-DK" sz="1200" i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Dansk Lungemedicinsk Selskab og Dansk Thorax Radiologisk Selskab inviterer til kursus i lungecancerudredning med fokus på kliniske og billeddiagnostiske aspekter. </a:t>
            </a:r>
          </a:p>
        </p:txBody>
      </p:sp>
      <p:sp>
        <p:nvSpPr>
          <p:cNvPr id="19" name="Google Shape;152;p33">
            <a:extLst>
              <a:ext uri="{FF2B5EF4-FFF2-40B4-BE49-F238E27FC236}">
                <a16:creationId xmlns:a16="http://schemas.microsoft.com/office/drawing/2014/main" id="{DA20F704-E62B-41B3-8F59-A4497C02FA77}"/>
              </a:ext>
            </a:extLst>
          </p:cNvPr>
          <p:cNvSpPr txBox="1">
            <a:spLocks/>
          </p:cNvSpPr>
          <p:nvPr/>
        </p:nvSpPr>
        <p:spPr>
          <a:xfrm>
            <a:off x="275665" y="791894"/>
            <a:ext cx="6306671" cy="113286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32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Kursus i lungekræftudredning</a:t>
            </a:r>
            <a:r>
              <a:rPr lang="da-DK" sz="36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24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Billeddiagnostiske og kliniske aspekter</a:t>
            </a:r>
            <a:r>
              <a:rPr lang="da-DK" sz="18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da-DK" sz="18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4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da-DK" sz="400" b="1" dirty="0">
                <a:solidFill>
                  <a:srgbClr val="2F9BFD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1200" b="1" dirty="0" smtClean="0">
                <a:latin typeface="Seaford Display" panose="020B0502040303020204"/>
                <a:ea typeface="Calibri" panose="020F0502020204030204" pitchFamily="34" charset="0"/>
                <a:cs typeface="Calibri" panose="020F0502020204030204" pitchFamily="34" charset="0"/>
              </a:rPr>
              <a:t>20. marts </a:t>
            </a:r>
            <a:r>
              <a:rPr lang="da-DK" sz="1200" b="1" dirty="0">
                <a:latin typeface="Seaford Display" panose="020B0502040303020204"/>
                <a:ea typeface="Calibri" panose="020F0502020204030204" pitchFamily="34" charset="0"/>
                <a:cs typeface="Calibri" panose="020F0502020204030204" pitchFamily="34" charset="0"/>
              </a:rPr>
              <a:t>2024 –Comwell K2 salen  </a:t>
            </a:r>
            <a:r>
              <a:rPr lang="da-DK" sz="1200" b="1" dirty="0">
                <a:latin typeface="Seaford Display" panose="020B0502040303020204"/>
              </a:rPr>
              <a:t>Claus Bergs Gade 9, 5000 Odense</a:t>
            </a:r>
            <a:r>
              <a:rPr lang="da-DK" sz="1200" b="1" dirty="0">
                <a:latin typeface="Seaford Display" panose="020B0502040303020204"/>
                <a:ea typeface="Calibri" panose="020F0502020204030204" pitchFamily="34" charset="0"/>
                <a:cs typeface="Calibri" panose="020F0502020204030204" pitchFamily="34" charset="0"/>
              </a:rPr>
              <a:t> C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3"/>
          <a:srcRect b="15568"/>
          <a:stretch/>
        </p:blipFill>
        <p:spPr>
          <a:xfrm>
            <a:off x="4221978" y="7934462"/>
            <a:ext cx="2623322" cy="609735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147" y="6741097"/>
            <a:ext cx="1293352" cy="1132863"/>
          </a:xfrm>
          <a:prstGeom prst="rect">
            <a:avLst/>
          </a:prstGeom>
        </p:spPr>
      </p:pic>
      <p:pic>
        <p:nvPicPr>
          <p:cNvPr id="1026" name="Picture 2" descr="Recent Advancements in Lung Cancer Treatment">
            <a:extLst>
              <a:ext uri="{FF2B5EF4-FFF2-40B4-BE49-F238E27FC236}">
                <a16:creationId xmlns:a16="http://schemas.microsoft.com/office/drawing/2014/main" id="{DE99B0AE-D88C-5420-D394-FD9168436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57" y="2296335"/>
            <a:ext cx="3877886" cy="290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39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52;p33">
            <a:extLst>
              <a:ext uri="{FF2B5EF4-FFF2-40B4-BE49-F238E27FC236}">
                <a16:creationId xmlns:a16="http://schemas.microsoft.com/office/drawing/2014/main" id="{F9588545-008D-4EAC-8401-B9C9F06EA6E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75665" y="123511"/>
            <a:ext cx="6306671" cy="7429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400" b="1" dirty="0">
                <a:solidFill>
                  <a:srgbClr val="2F9BFD"/>
                </a:solidFill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Kursus i lungekræftudredning</a:t>
            </a:r>
            <a:br>
              <a:rPr lang="da-DK" sz="2400" b="1" dirty="0">
                <a:solidFill>
                  <a:srgbClr val="2F9BFD"/>
                </a:solidFill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300" b="1" dirty="0">
                <a:solidFill>
                  <a:srgbClr val="2F9BFD"/>
                </a:solidFill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da-DK" sz="300" b="1" dirty="0">
                <a:solidFill>
                  <a:srgbClr val="2F9BFD"/>
                </a:solidFill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1100" b="1" dirty="0" smtClean="0"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da-DK" sz="1100" b="1" dirty="0" smtClean="0"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da-DK" sz="1100" b="1" dirty="0" smtClean="0"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1100" b="1" dirty="0" smtClean="0"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marts</a:t>
            </a:r>
            <a:r>
              <a:rPr lang="da-DK" sz="1100" b="1" dirty="0" smtClean="0"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1100" b="1" dirty="0"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 – Comwell K2 salen - Claus </a:t>
            </a:r>
            <a:r>
              <a:rPr lang="da-DK" sz="1100" b="1" dirty="0"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a-DK" sz="1100" b="1" dirty="0">
                <a:effectLst/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ergs Gade 9</a:t>
            </a:r>
            <a:r>
              <a:rPr lang="da-DK" sz="1100" b="1" dirty="0">
                <a:latin typeface="Seaford Display" panose="020B050204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5000 Odense C</a:t>
            </a:r>
            <a:endParaRPr lang="da-DK" sz="1100" b="1" dirty="0">
              <a:effectLst/>
              <a:latin typeface="Seaford Display" panose="020B050204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Google Shape;152;p33">
            <a:extLst>
              <a:ext uri="{FF2B5EF4-FFF2-40B4-BE49-F238E27FC236}">
                <a16:creationId xmlns:a16="http://schemas.microsoft.com/office/drawing/2014/main" id="{8621A5FB-8661-4AE4-9D68-01D2BC644363}"/>
              </a:ext>
            </a:extLst>
          </p:cNvPr>
          <p:cNvSpPr txBox="1">
            <a:spLocks/>
          </p:cNvSpPr>
          <p:nvPr/>
        </p:nvSpPr>
        <p:spPr>
          <a:xfrm>
            <a:off x="548123" y="921099"/>
            <a:ext cx="5839614" cy="898490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da-DK" sz="18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endParaRPr lang="da-DK" sz="7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indent="-1076325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08.00–08.30	</a:t>
            </a:r>
            <a:r>
              <a:rPr lang="da-DK" sz="1200" b="1" dirty="0">
                <a:solidFill>
                  <a:srgbClr val="00B05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Ankomst, registrering og morgenmad </a:t>
            </a:r>
          </a:p>
          <a:p>
            <a:pPr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6325" indent="-1076325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08.30-08.40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Introduktion </a:t>
            </a:r>
          </a:p>
          <a:p>
            <a:pPr marL="1076325" indent="-1076325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Introduktion til kurset, oplægsholdere og emner </a:t>
            </a:r>
          </a:p>
          <a:p>
            <a:pPr marL="1076325" indent="-1076325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Arman Arshad (kursusleder)</a:t>
            </a:r>
            <a:endParaRPr lang="da-DK" sz="10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08.40–09.10 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Lungekræftudredning set fra radiologens perspektiv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Gennemgang af skanningstyper 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 Iben Pietersen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09.10–10.00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Revision af DLCG guidelines 2021 vedr. Praktisk håndtering af noduli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Klassifikation og karakteristika. Opfølgningsalgoritmer samt risikostratificering i hht. Brock model, Herder model og VDT 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Stefan Harders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Arman Arshad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10.00-10.45 	</a:t>
            </a:r>
            <a:r>
              <a:rPr lang="da-DK" sz="1200" b="1" dirty="0">
                <a:solidFill>
                  <a:srgbClr val="00B05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10.45–11.15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Intratorakale benigne fund vs. malignitetssuspekte fund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 Juul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Bruun Andersen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11.15-11.45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Lungekræftudredning set fra nuklearmediciners perspektiv</a:t>
            </a:r>
            <a:endParaRPr lang="da-DK" sz="10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 Lerberg Nielsen 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11.45–12.45	</a:t>
            </a:r>
            <a:r>
              <a:rPr lang="da-DK" sz="1200" dirty="0">
                <a:solidFill>
                  <a:srgbClr val="00B05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FROKOST</a:t>
            </a:r>
          </a:p>
          <a:p>
            <a:pPr marL="1079500" indent="-1079500"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12.45 – 13.35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Subsolide lungecancertyper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Gennemgang af cancertyper, </a:t>
            </a:r>
            <a:r>
              <a:rPr lang="da-DK" sz="10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histopatologi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radiologi og praktisk håndtering i klinisk kontekst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Tina Green , Arman Arshad 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Bruun Andersen</a:t>
            </a: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13.35-14.15 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Mediastinal udredning og TNM-klassifikation (8. udgave)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 Juul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Bruun Andersen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Tina Green</a:t>
            </a:r>
          </a:p>
          <a:p>
            <a:pPr marL="1079500" indent="-1079500" algn="l">
              <a:lnSpc>
                <a:spcPct val="100000"/>
              </a:lnSpc>
            </a:pPr>
            <a:endParaRPr lang="da-DK" sz="12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14.15- 14.45	</a:t>
            </a:r>
            <a:r>
              <a:rPr lang="da-DK" sz="1200" dirty="0">
                <a:solidFill>
                  <a:srgbClr val="00B05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PAUSE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14.45- 16.15	</a:t>
            </a: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Invasiv udredning af lungekræft i Danmark og fremtidige 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perspektiver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lnvasiv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udredning set fra hhv. radiologens, lungemediciners og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thoraxkirurgens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perspektiv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Stefan Harders, Arman Arshad 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Kåre Hornbech</a:t>
            </a:r>
          </a:p>
          <a:p>
            <a:pPr marL="1079500" indent="-1079500" algn="l">
              <a:lnSpc>
                <a:spcPct val="100000"/>
              </a:lnSpc>
            </a:pPr>
            <a:endParaRPr lang="da-DK" sz="10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endParaRPr lang="da-DK" sz="5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16.15–16.25 </a:t>
            </a: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200" dirty="0">
                <a:solidFill>
                  <a:srgbClr val="00B050"/>
                </a:solidFill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Afslutning og tak for i dag</a:t>
            </a:r>
          </a:p>
          <a:p>
            <a:pPr marL="1079500" indent="-1079500" algn="l">
              <a:lnSpc>
                <a:spcPct val="100000"/>
              </a:lnSpc>
            </a:pPr>
            <a:r>
              <a:rPr lang="da-DK" sz="12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sz="10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 </a:t>
            </a:r>
            <a:r>
              <a:rPr lang="da-DK" sz="1000" b="1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Arman Arshad</a:t>
            </a:r>
          </a:p>
        </p:txBody>
      </p:sp>
      <p:sp>
        <p:nvSpPr>
          <p:cNvPr id="5" name="Google Shape;152;p33">
            <a:extLst>
              <a:ext uri="{FF2B5EF4-FFF2-40B4-BE49-F238E27FC236}">
                <a16:creationId xmlns:a16="http://schemas.microsoft.com/office/drawing/2014/main" id="{F844C50A-5A6D-4B83-B0FF-0581C1116980}"/>
              </a:ext>
            </a:extLst>
          </p:cNvPr>
          <p:cNvSpPr txBox="1">
            <a:spLocks/>
          </p:cNvSpPr>
          <p:nvPr/>
        </p:nvSpPr>
        <p:spPr>
          <a:xfrm>
            <a:off x="0" y="8600593"/>
            <a:ext cx="6858000" cy="1305407"/>
          </a:xfrm>
          <a:prstGeom prst="rect">
            <a:avLst/>
          </a:prstGeom>
          <a:solidFill>
            <a:srgbClr val="8CC8FE"/>
          </a:solidFill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1000"/>
              </a:spcAft>
            </a:pPr>
            <a:endParaRPr lang="en-US" sz="2000" b="1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da-DK" sz="17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Kurset er sponsoreret af: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da-DK" sz="1700" dirty="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Ambu</a:t>
            </a:r>
            <a:r>
              <a:rPr lang="da-DK" sz="1700" dirty="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Astra </a:t>
            </a:r>
            <a:r>
              <a:rPr lang="da-DK" sz="1700" dirty="0" err="1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Zeneca</a:t>
            </a:r>
            <a:r>
              <a:rPr lang="da-DK" sz="1700" smtClean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a-DK" sz="1700" dirty="0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Medtronic, Olympus og </a:t>
            </a:r>
            <a:r>
              <a:rPr lang="da-DK" sz="1700" dirty="0" err="1">
                <a:latin typeface="Seaford Display" panose="020B050204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Vingmed</a:t>
            </a:r>
            <a:endParaRPr lang="da-DK" sz="17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endParaRPr lang="en-US" sz="1700" dirty="0">
              <a:latin typeface="Seaford Display" panose="020B050204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2"/>
          <a:srcRect b="15568"/>
          <a:stretch/>
        </p:blipFill>
        <p:spPr>
          <a:xfrm>
            <a:off x="4234678" y="7962916"/>
            <a:ext cx="2623322" cy="60973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39" y="6887328"/>
            <a:ext cx="1293352" cy="113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6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2938</TotalTime>
  <Words>439</Words>
  <Application>Microsoft Office PowerPoint</Application>
  <PresentationFormat>A4-papir (210 x 297 mm)</PresentationFormat>
  <Paragraphs>75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Seaford Display</vt:lpstr>
      <vt:lpstr>Times New Roman</vt:lpstr>
      <vt:lpstr>Office-tema</vt:lpstr>
      <vt:lpstr>PowerPoint-præsentation</vt:lpstr>
      <vt:lpstr>Kursus i lungekræftudredning  20.  marts 2024 – Comwell K2 salen - Claus Bergs Gade 9, 5000 Odense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Raadal Skov</dc:creator>
  <cp:lastModifiedBy>Arman Arshad</cp:lastModifiedBy>
  <cp:revision>79</cp:revision>
  <dcterms:created xsi:type="dcterms:W3CDTF">2021-09-06T07:54:45Z</dcterms:created>
  <dcterms:modified xsi:type="dcterms:W3CDTF">2023-11-08T06:22:35Z</dcterms:modified>
</cp:coreProperties>
</file>